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742" y="2063567"/>
            <a:ext cx="11529079" cy="1485541"/>
          </a:xfrm>
        </p:spPr>
        <p:txBody>
          <a:bodyPr/>
          <a:lstStyle/>
          <a:p>
            <a:pPr algn="ctr"/>
            <a:r>
              <a:rPr lang="en-IN" sz="6000" dirty="0">
                <a:solidFill>
                  <a:schemeClr val="tx1"/>
                </a:solidFill>
                <a:latin typeface="Algerian" panose="04020705040A02060702" pitchFamily="82" charset="0"/>
                <a:cs typeface="Calibri Light" panose="020F0302020204030204" pitchFamily="34" charset="0"/>
              </a:rPr>
              <a:t>D</a:t>
            </a:r>
            <a:r>
              <a:rPr lang="en-IN" sz="6000" dirty="0" smtClean="0">
                <a:solidFill>
                  <a:schemeClr val="tx1"/>
                </a:solidFill>
                <a:latin typeface="Algerian" panose="04020705040A02060702" pitchFamily="82" charset="0"/>
                <a:cs typeface="Calibri Light" panose="020F0302020204030204" pitchFamily="34" charset="0"/>
              </a:rPr>
              <a:t>ata Analyst  Project</a:t>
            </a:r>
            <a:endParaRPr lang="en-IN" sz="6000" dirty="0">
              <a:solidFill>
                <a:schemeClr val="tx1"/>
              </a:solidFill>
              <a:latin typeface="Algerian" panose="04020705040A02060702" pitchFamily="82" charset="0"/>
              <a:cs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5400" y="3732351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en-IN" sz="4400" dirty="0" smtClean="0">
                <a:solidFill>
                  <a:schemeClr val="tx1"/>
                </a:solidFill>
                <a:latin typeface="Bernard MT Condensed" panose="02050806060905020404" pitchFamily="18" charset="0"/>
              </a:rPr>
              <a:t> On 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Bernard MT Condensed" panose="02050806060905020404" pitchFamily="18" charset="0"/>
              </a:rPr>
              <a:t>data analysis </a:t>
            </a:r>
            <a:r>
              <a:rPr lang="en-US" sz="4400" dirty="0" smtClean="0">
                <a:solidFill>
                  <a:schemeClr val="tx1"/>
                </a:solidFill>
                <a:latin typeface="Bernard MT Condensed" panose="02050806060905020404" pitchFamily="18" charset="0"/>
              </a:rPr>
              <a:t>with machine </a:t>
            </a:r>
            <a:r>
              <a:rPr lang="en-US" sz="4400" dirty="0">
                <a:solidFill>
                  <a:schemeClr val="tx1"/>
                </a:solidFill>
                <a:latin typeface="Bernard MT Condensed" panose="02050806060905020404" pitchFamily="18" charset="0"/>
              </a:rPr>
              <a:t>learning</a:t>
            </a:r>
            <a:r>
              <a:rPr lang="en-IN" sz="4400" dirty="0" smtClean="0">
                <a:solidFill>
                  <a:schemeClr val="tx1"/>
                </a:solidFill>
                <a:latin typeface="Bernard MT Condensed" panose="02050806060905020404" pitchFamily="18" charset="0"/>
              </a:rPr>
              <a:t> (python</a:t>
            </a:r>
            <a:r>
              <a:rPr lang="en-IN" sz="44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IN" sz="4400" dirty="0">
              <a:solidFill>
                <a:schemeClr val="tx1"/>
              </a:solidFill>
            </a:endParaRPr>
          </a:p>
          <a:p>
            <a:pPr algn="ctr"/>
            <a:endParaRPr lang="en-IN" sz="44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6504" y="1332411"/>
            <a:ext cx="10554787" cy="9245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 rot="10800000" flipV="1">
            <a:off x="1199606" y="1332411"/>
            <a:ext cx="988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dirty="0" err="1">
                <a:solidFill>
                  <a:srgbClr val="202124"/>
                </a:solidFill>
                <a:latin typeface="Engravers MT" panose="02090707080505020304" pitchFamily="18" charset="0"/>
              </a:rPr>
              <a:t>EduBridge</a:t>
            </a:r>
            <a:r>
              <a:rPr lang="en-IN" sz="4800" dirty="0">
                <a:solidFill>
                  <a:srgbClr val="202124"/>
                </a:solidFill>
                <a:latin typeface="Engravers MT" panose="02090707080505020304" pitchFamily="18" charset="0"/>
              </a:rPr>
              <a:t>  </a:t>
            </a:r>
            <a:r>
              <a:rPr lang="en-IN" sz="4800" b="1" dirty="0">
                <a:solidFill>
                  <a:srgbClr val="202124"/>
                </a:solidFill>
                <a:latin typeface="Engravers MT" panose="02090707080505020304" pitchFamily="18" charset="0"/>
              </a:rPr>
              <a:t>India's</a:t>
            </a:r>
            <a:r>
              <a:rPr lang="en-IN" sz="4000" b="1" dirty="0">
                <a:solidFill>
                  <a:srgbClr val="202124"/>
                </a:solidFill>
                <a:latin typeface="Engravers MT" panose="02090707080505020304" pitchFamily="18" charset="0"/>
              </a:rPr>
              <a:t> </a:t>
            </a:r>
            <a:endParaRPr lang="en-IN" sz="4000" dirty="0">
              <a:latin typeface="Engravers MT" panose="0209070708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2829" y="583347"/>
            <a:ext cx="4277435" cy="1400530"/>
          </a:xfrm>
        </p:spPr>
        <p:txBody>
          <a:bodyPr/>
          <a:lstStyle/>
          <a:p>
            <a:pPr algn="ctr"/>
            <a:r>
              <a:rPr lang="en-IN" sz="3600" dirty="0" smtClean="0">
                <a:latin typeface="Bodoni MT" panose="02070603080606020203" pitchFamily="18" charset="0"/>
              </a:rPr>
              <a:t>Top Grossing Cities</a:t>
            </a:r>
            <a:endParaRPr lang="en-IN" sz="3600" dirty="0">
              <a:latin typeface="Bodoni MT" panose="020706030806060202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t="39698" r="22251" b="17171"/>
          <a:stretch/>
        </p:blipFill>
        <p:spPr>
          <a:xfrm>
            <a:off x="1423853" y="1528354"/>
            <a:ext cx="9457508" cy="4085320"/>
          </a:xfrm>
        </p:spPr>
      </p:pic>
    </p:spTree>
    <p:extLst>
      <p:ext uri="{BB962C8B-B14F-4D97-AF65-F5344CB8AC3E}">
        <p14:creationId xmlns:p14="http://schemas.microsoft.com/office/powerpoint/2010/main" val="30480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79" y="2431146"/>
            <a:ext cx="4180113" cy="1400530"/>
          </a:xfrm>
        </p:spPr>
        <p:txBody>
          <a:bodyPr/>
          <a:lstStyle/>
          <a:p>
            <a:r>
              <a:rPr lang="en-US" sz="2400" dirty="0">
                <a:latin typeface="Bodoni MT" panose="02070603080606020203" pitchFamily="18" charset="0"/>
              </a:rPr>
              <a:t>A </a:t>
            </a:r>
            <a:r>
              <a:rPr lang="en-US" sz="2400" b="1" dirty="0">
                <a:latin typeface="Bodoni MT" panose="02070603080606020203" pitchFamily="18" charset="0"/>
              </a:rPr>
              <a:t>Pie Chart</a:t>
            </a:r>
            <a:r>
              <a:rPr lang="en-US" sz="2400" dirty="0">
                <a:latin typeface="Bodoni MT" panose="02070603080606020203" pitchFamily="18" charset="0"/>
              </a:rPr>
              <a:t> can only display one series of data. </a:t>
            </a:r>
            <a:r>
              <a:rPr lang="en-US" sz="2400" b="1" dirty="0">
                <a:latin typeface="Bodoni MT" panose="02070603080606020203" pitchFamily="18" charset="0"/>
              </a:rPr>
              <a:t>Pie charts</a:t>
            </a:r>
            <a:r>
              <a:rPr lang="en-US" sz="2400" dirty="0">
                <a:latin typeface="Bodoni MT" panose="02070603080606020203" pitchFamily="18" charset="0"/>
              </a:rPr>
              <a:t> show the size of items (called wedge) in one data series, proportional to the sum of the items</a:t>
            </a:r>
            <a:r>
              <a:rPr lang="en-US" sz="2800" dirty="0">
                <a:latin typeface="Bodoni MT" panose="02070603080606020203" pitchFamily="18" charset="0"/>
              </a:rPr>
              <a:t>.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35776" r="16682" b="29553"/>
          <a:stretch/>
        </p:blipFill>
        <p:spPr>
          <a:xfrm>
            <a:off x="4315692" y="0"/>
            <a:ext cx="7876308" cy="24311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21915" r="32337" b="7401"/>
          <a:stretch/>
        </p:blipFill>
        <p:spPr>
          <a:xfrm>
            <a:off x="4315692" y="2431147"/>
            <a:ext cx="7876308" cy="44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368" y="857666"/>
            <a:ext cx="9404723" cy="1400530"/>
          </a:xfrm>
        </p:spPr>
        <p:txBody>
          <a:bodyPr/>
          <a:lstStyle/>
          <a:p>
            <a:pPr algn="ctr"/>
            <a:r>
              <a:rPr lang="en-IN" sz="4400" dirty="0" smtClean="0">
                <a:latin typeface="Bodoni MT" panose="02070603080606020203" pitchFamily="18" charset="0"/>
              </a:rPr>
              <a:t>Top Retailers</a:t>
            </a:r>
            <a:endParaRPr lang="en-IN" sz="44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t="37941" r="24956" b="18472"/>
          <a:stretch/>
        </p:blipFill>
        <p:spPr>
          <a:xfrm>
            <a:off x="1397724" y="1853248"/>
            <a:ext cx="9405257" cy="4310744"/>
          </a:xfrm>
        </p:spPr>
      </p:pic>
    </p:spTree>
    <p:extLst>
      <p:ext uri="{BB962C8B-B14F-4D97-AF65-F5344CB8AC3E}">
        <p14:creationId xmlns:p14="http://schemas.microsoft.com/office/powerpoint/2010/main" val="28745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047" y="40341"/>
            <a:ext cx="7328647" cy="1400530"/>
          </a:xfrm>
        </p:spPr>
        <p:txBody>
          <a:bodyPr/>
          <a:lstStyle/>
          <a:p>
            <a:pPr algn="ctr"/>
            <a:r>
              <a:rPr lang="en-IN" dirty="0" smtClean="0">
                <a:latin typeface="Bodoni MT" panose="02070603080606020203" pitchFamily="18" charset="0"/>
              </a:rPr>
              <a:t>Bar Chart of Top Retailers</a:t>
            </a:r>
            <a:endParaRPr lang="en-IN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t="27044" r="29858" b="5708"/>
          <a:stretch/>
        </p:blipFill>
        <p:spPr>
          <a:xfrm>
            <a:off x="1903047" y="2507934"/>
            <a:ext cx="7354390" cy="44283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51735" r="36753" b="28416"/>
          <a:stretch/>
        </p:blipFill>
        <p:spPr>
          <a:xfrm>
            <a:off x="1903047" y="794395"/>
            <a:ext cx="7354390" cy="18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7190" y="1044489"/>
            <a:ext cx="5596400" cy="1400530"/>
          </a:xfrm>
        </p:spPr>
        <p:txBody>
          <a:bodyPr/>
          <a:lstStyle/>
          <a:p>
            <a:r>
              <a:rPr lang="en-US" sz="3200" dirty="0">
                <a:latin typeface="Bodoni MT" panose="02070603080606020203" pitchFamily="18" charset="0"/>
              </a:rPr>
              <a:t>A </a:t>
            </a:r>
            <a:r>
              <a:rPr lang="en-US" sz="3200" b="1" dirty="0" err="1">
                <a:latin typeface="Bodoni MT" panose="02070603080606020203" pitchFamily="18" charset="0"/>
              </a:rPr>
              <a:t>heatmap</a:t>
            </a:r>
            <a:r>
              <a:rPr lang="en-US" sz="3200" dirty="0">
                <a:latin typeface="Bodoni MT" panose="02070603080606020203" pitchFamily="18" charset="0"/>
              </a:rPr>
              <a:t> is a data visualization technique that uses color to show how a value of interest changes depending on the values of two other variables.</a:t>
            </a:r>
            <a:endParaRPr lang="en-IN" sz="32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1752" r="50161" b="54898"/>
          <a:stretch/>
        </p:blipFill>
        <p:spPr>
          <a:xfrm>
            <a:off x="0" y="-334534"/>
            <a:ext cx="6897190" cy="21514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t="31616" r="37013" b="6477"/>
          <a:stretch/>
        </p:blipFill>
        <p:spPr>
          <a:xfrm>
            <a:off x="0" y="1744754"/>
            <a:ext cx="6897190" cy="3500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54295" r="15854" b="24411"/>
          <a:stretch/>
        </p:blipFill>
        <p:spPr>
          <a:xfrm>
            <a:off x="1" y="5146766"/>
            <a:ext cx="12191999" cy="17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282" y="209006"/>
            <a:ext cx="9404723" cy="1400530"/>
          </a:xfrm>
        </p:spPr>
        <p:txBody>
          <a:bodyPr/>
          <a:lstStyle/>
          <a:p>
            <a:pPr algn="ctr"/>
            <a:r>
              <a:rPr lang="en-US" sz="2400" dirty="0" err="1">
                <a:latin typeface="Bodoni MT" panose="02070603080606020203" pitchFamily="18" charset="0"/>
              </a:rPr>
              <a:t>Seaborn.</a:t>
            </a:r>
            <a:r>
              <a:rPr lang="en-US" sz="2400" b="1" dirty="0" err="1">
                <a:latin typeface="Bodoni MT" panose="02070603080606020203" pitchFamily="18" charset="0"/>
              </a:rPr>
              <a:t>lmplot</a:t>
            </a:r>
            <a:r>
              <a:rPr lang="en-US" sz="2400" dirty="0">
                <a:latin typeface="Bodoni MT" panose="02070603080606020203" pitchFamily="18" charset="0"/>
              </a:rPr>
              <a:t>() method is used to plot data and draw regression model fits across grids where multiple plots can be plotted.</a:t>
            </a:r>
            <a:endParaRPr lang="en-IN" sz="24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26732" r="12179" b="9444"/>
          <a:stretch/>
        </p:blipFill>
        <p:spPr>
          <a:xfrm>
            <a:off x="633047" y="1387467"/>
            <a:ext cx="10640197" cy="5329646"/>
          </a:xfrm>
        </p:spPr>
      </p:pic>
    </p:spTree>
    <p:extLst>
      <p:ext uri="{BB962C8B-B14F-4D97-AF65-F5344CB8AC3E}">
        <p14:creationId xmlns:p14="http://schemas.microsoft.com/office/powerpoint/2010/main" val="16298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14" y="1068462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</a:t>
            </a:r>
            <a:r>
              <a:rPr lang="en-US" dirty="0">
                <a:latin typeface="Bodoni MT" panose="02070603080606020203" pitchFamily="18" charset="0"/>
              </a:rPr>
              <a:t>ML is a type of artificial intelligence that extract patterns out of raw data by using an algorithm or method.</a:t>
            </a:r>
            <a:endParaRPr lang="en-IN" dirty="0">
              <a:latin typeface="Bodoni MT" panose="020706030806060202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1794" y="398740"/>
            <a:ext cx="6204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Machine Learning</a:t>
            </a: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447" y="4268430"/>
            <a:ext cx="112471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Bodoni MT" panose="02070603080606020203" pitchFamily="18" charset="0"/>
              </a:rPr>
              <a:t>Machine Learning</a:t>
            </a:r>
            <a:r>
              <a:rPr lang="en-US" sz="3200" dirty="0">
                <a:solidFill>
                  <a:srgbClr val="FFFF00"/>
                </a:solidFill>
                <a:latin typeface="Bodoni MT" panose="02070603080606020203" pitchFamily="18" charset="0"/>
              </a:rPr>
              <a:t> is a program that analyses data and learns to predict the outcome</a:t>
            </a:r>
            <a:endParaRPr lang="en-IN" sz="3200" dirty="0">
              <a:solidFill>
                <a:srgbClr val="FFFF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011" y="346069"/>
            <a:ext cx="9404723" cy="1114825"/>
          </a:xfrm>
        </p:spPr>
        <p:txBody>
          <a:bodyPr/>
          <a:lstStyle/>
          <a:p>
            <a:pPr algn="ctr"/>
            <a:r>
              <a:rPr lang="en-US" sz="2400" dirty="0">
                <a:latin typeface="Bodoni MT" panose="02070603080606020203" pitchFamily="18" charset="0"/>
              </a:rPr>
              <a:t>Train/Test is a method to measure the accuracy of your model.</a:t>
            </a:r>
            <a:endParaRPr lang="en-IN" sz="24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26932" r="20405" b="6054"/>
          <a:stretch/>
        </p:blipFill>
        <p:spPr>
          <a:xfrm>
            <a:off x="1292723" y="1023193"/>
            <a:ext cx="9562011" cy="4506685"/>
          </a:xfrm>
        </p:spPr>
      </p:pic>
      <p:sp>
        <p:nvSpPr>
          <p:cNvPr id="3" name="Rectangle 2"/>
          <p:cNvSpPr/>
          <p:nvPr/>
        </p:nvSpPr>
        <p:spPr>
          <a:xfrm>
            <a:off x="776740" y="5791503"/>
            <a:ext cx="10672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Bodoni MT" panose="02070603080606020203" pitchFamily="18" charset="0"/>
              </a:rPr>
              <a:t>Linear regression</a:t>
            </a:r>
            <a:r>
              <a:rPr lang="en-US" sz="2400" dirty="0">
                <a:latin typeface="Bodoni MT" panose="02070603080606020203" pitchFamily="18" charset="0"/>
              </a:rPr>
              <a:t> is one of the easiest and most popular </a:t>
            </a:r>
            <a:r>
              <a:rPr lang="en-US" sz="2400" b="1" dirty="0">
                <a:latin typeface="Bodoni MT" panose="02070603080606020203" pitchFamily="18" charset="0"/>
              </a:rPr>
              <a:t>Machine Learning</a:t>
            </a:r>
            <a:r>
              <a:rPr lang="en-US" sz="2400" dirty="0">
                <a:latin typeface="Bodoni MT" panose="02070603080606020203" pitchFamily="18" charset="0"/>
              </a:rPr>
              <a:t> algorithms. It is a statistical method that is used for predictive analysis.</a:t>
            </a:r>
            <a:endParaRPr lang="en-IN" sz="24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154" y="648661"/>
            <a:ext cx="10421144" cy="1400530"/>
          </a:xfrm>
        </p:spPr>
        <p:txBody>
          <a:bodyPr/>
          <a:lstStyle/>
          <a:p>
            <a:pPr algn="ctr"/>
            <a:r>
              <a:rPr lang="en-US" sz="2800" b="1" dirty="0">
                <a:latin typeface="Bodoni MT" panose="02070603080606020203" pitchFamily="18" charset="0"/>
              </a:rPr>
              <a:t>Random forest</a:t>
            </a:r>
            <a:r>
              <a:rPr lang="en-US" sz="2800" dirty="0">
                <a:latin typeface="Bodoni MT" panose="02070603080606020203" pitchFamily="18" charset="0"/>
              </a:rPr>
              <a:t> is a Supervised </a:t>
            </a:r>
            <a:r>
              <a:rPr lang="en-US" sz="2800" b="1" dirty="0">
                <a:latin typeface="Bodoni MT" panose="02070603080606020203" pitchFamily="18" charset="0"/>
              </a:rPr>
              <a:t>Machine Learning</a:t>
            </a:r>
            <a:r>
              <a:rPr lang="en-US" sz="2800" dirty="0">
                <a:latin typeface="Bodoni MT" panose="02070603080606020203" pitchFamily="18" charset="0"/>
              </a:rPr>
              <a:t> Algorithm that is used widely in Classification and Regression problems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35138" r="20931" b="6019"/>
          <a:stretch/>
        </p:blipFill>
        <p:spPr>
          <a:xfrm>
            <a:off x="1071155" y="1670368"/>
            <a:ext cx="9366068" cy="4598125"/>
          </a:xfrm>
        </p:spPr>
      </p:pic>
    </p:spTree>
    <p:extLst>
      <p:ext uri="{BB962C8B-B14F-4D97-AF65-F5344CB8AC3E}">
        <p14:creationId xmlns:p14="http://schemas.microsoft.com/office/powerpoint/2010/main" val="26323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688" y="243713"/>
            <a:ext cx="9404723" cy="1400530"/>
          </a:xfrm>
        </p:spPr>
        <p:txBody>
          <a:bodyPr/>
          <a:lstStyle/>
          <a:p>
            <a:r>
              <a:rPr lang="en-US" sz="2800" dirty="0">
                <a:latin typeface="Bodoni MT" panose="02070603080606020203" pitchFamily="18" charset="0"/>
              </a:rPr>
              <a:t>Decision trees </a:t>
            </a:r>
            <a:r>
              <a:rPr lang="en-US" sz="2800" b="1" dirty="0">
                <a:latin typeface="Bodoni MT" panose="02070603080606020203" pitchFamily="18" charset="0"/>
              </a:rPr>
              <a:t>are constructed via an algorithmic approach that identifies ways to split a data set based on different conditions</a:t>
            </a:r>
            <a:r>
              <a:rPr lang="en-US" sz="2800" dirty="0">
                <a:latin typeface="Bodoni MT" panose="02070603080606020203" pitchFamily="18" charset="0"/>
              </a:rPr>
              <a:t>. 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30780" r="16905" b="13179"/>
          <a:stretch/>
        </p:blipFill>
        <p:spPr>
          <a:xfrm>
            <a:off x="1345474" y="1853248"/>
            <a:ext cx="9535886" cy="4508363"/>
          </a:xfrm>
        </p:spPr>
      </p:pic>
    </p:spTree>
    <p:extLst>
      <p:ext uri="{BB962C8B-B14F-4D97-AF65-F5344CB8AC3E}">
        <p14:creationId xmlns:p14="http://schemas.microsoft.com/office/powerpoint/2010/main" val="38601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0" y="2630421"/>
            <a:ext cx="4853352" cy="905819"/>
          </a:xfrm>
        </p:spPr>
        <p:txBody>
          <a:bodyPr/>
          <a:lstStyle/>
          <a:p>
            <a:r>
              <a:rPr lang="en-IN" sz="6600" dirty="0" smtClean="0"/>
              <a:t>Dataset</a:t>
            </a:r>
            <a:r>
              <a:rPr lang="en-IN" dirty="0" smtClean="0"/>
              <a:t> =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3" y="2376487"/>
            <a:ext cx="6429375" cy="1790700"/>
          </a:xfrm>
        </p:spPr>
      </p:pic>
      <p:sp>
        <p:nvSpPr>
          <p:cNvPr id="7" name="Rectangle 6"/>
          <p:cNvSpPr/>
          <p:nvPr/>
        </p:nvSpPr>
        <p:spPr>
          <a:xfrm>
            <a:off x="1883229" y="4415507"/>
            <a:ext cx="758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800" dirty="0" smtClean="0">
                <a:latin typeface="Rockwell" panose="02060603020205020403" pitchFamily="18" charset="0"/>
              </a:rPr>
              <a:t>Extracted </a:t>
            </a:r>
            <a:r>
              <a:rPr lang="en-IN" sz="4800" dirty="0">
                <a:latin typeface="Rockwell" panose="02060603020205020403" pitchFamily="18" charset="0"/>
              </a:rPr>
              <a:t>from </a:t>
            </a:r>
            <a:r>
              <a:rPr lang="en-IN" sz="4800" dirty="0" err="1" smtClean="0">
                <a:latin typeface="Rockwell" panose="02060603020205020403" pitchFamily="18" charset="0"/>
              </a:rPr>
              <a:t>kaggle</a:t>
            </a:r>
            <a:endParaRPr lang="en-IN" sz="4800" dirty="0" smtClean="0">
              <a:latin typeface="Rockwell" panose="02060603020205020403" pitchFamily="18" charset="0"/>
            </a:endParaRPr>
          </a:p>
          <a:p>
            <a:pPr algn="ctr"/>
            <a:endParaRPr lang="en-IN" sz="4800" dirty="0" smtClean="0">
              <a:latin typeface="Rockwell" panose="02060603020205020403" pitchFamily="18" charset="0"/>
            </a:endParaRPr>
          </a:p>
          <a:p>
            <a:pPr algn="ctr"/>
            <a:endParaRPr lang="en-IN" sz="4800" dirty="0">
              <a:latin typeface="Rockwell" panose="020606030202050204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5292" y="736524"/>
            <a:ext cx="8856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Rockwell" panose="02060603020205020403" pitchFamily="18" charset="0"/>
              </a:rPr>
              <a:t>The problem involves a</a:t>
            </a:r>
            <a:r>
              <a:rPr lang="en-US" sz="2400" b="1" dirty="0">
                <a:solidFill>
                  <a:schemeClr val="accent2"/>
                </a:solidFill>
                <a:latin typeface="Rockwell" panose="02060603020205020403" pitchFamily="18" charset="0"/>
              </a:rPr>
              <a:t> given dataset that we </a:t>
            </a:r>
            <a:r>
              <a:rPr lang="en-US" sz="2400" b="1" dirty="0" err="1">
                <a:solidFill>
                  <a:schemeClr val="accent2"/>
                </a:solidFill>
                <a:latin typeface="Rockwell" panose="02060603020205020403" pitchFamily="18" charset="0"/>
              </a:rPr>
              <a:t>visualise</a:t>
            </a:r>
            <a:r>
              <a:rPr lang="en-US" sz="2400" b="1" dirty="0">
                <a:solidFill>
                  <a:schemeClr val="accent2"/>
                </a:solidFill>
                <a:latin typeface="Rockwell" panose="02060603020205020403" pitchFamily="18" charset="0"/>
              </a:rPr>
              <a:t>, sort using the EDA method, and find the most relevant value using machine learning algorithms.</a:t>
            </a:r>
            <a:endParaRPr lang="en-IN" sz="2400" dirty="0">
              <a:solidFill>
                <a:schemeClr val="accent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035" y="570283"/>
            <a:ext cx="9404723" cy="1400530"/>
          </a:xfrm>
        </p:spPr>
        <p:txBody>
          <a:bodyPr/>
          <a:lstStyle/>
          <a:p>
            <a:pPr algn="ctr"/>
            <a:r>
              <a:rPr lang="en-US" sz="2800" b="1" dirty="0">
                <a:latin typeface="Bodoni MT" panose="02070603080606020203" pitchFamily="18" charset="0"/>
              </a:rPr>
              <a:t>K</a:t>
            </a:r>
            <a:r>
              <a:rPr lang="en-US" sz="2800" dirty="0">
                <a:latin typeface="Bodoni MT" panose="02070603080606020203" pitchFamily="18" charset="0"/>
              </a:rPr>
              <a:t>-nearest </a:t>
            </a:r>
            <a:r>
              <a:rPr lang="en-US" sz="2800" b="1" dirty="0">
                <a:latin typeface="Bodoni MT" panose="02070603080606020203" pitchFamily="18" charset="0"/>
              </a:rPr>
              <a:t>neighbors</a:t>
            </a:r>
            <a:r>
              <a:rPr lang="en-US" sz="2800" dirty="0">
                <a:latin typeface="Bodoni MT" panose="02070603080606020203" pitchFamily="18" charset="0"/>
              </a:rPr>
              <a:t> (KNN) is a type of supervised learning algorithm used for both regression and classification. KNN tries to predict the correct class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t="45100" r="17955" b="6331"/>
          <a:stretch/>
        </p:blipFill>
        <p:spPr>
          <a:xfrm>
            <a:off x="1254035" y="2259875"/>
            <a:ext cx="9666513" cy="4036422"/>
          </a:xfrm>
        </p:spPr>
      </p:pic>
    </p:spTree>
    <p:extLst>
      <p:ext uri="{BB962C8B-B14F-4D97-AF65-F5344CB8AC3E}">
        <p14:creationId xmlns:p14="http://schemas.microsoft.com/office/powerpoint/2010/main" val="25183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59868" r="20930" b="19956"/>
          <a:stretch/>
        </p:blipFill>
        <p:spPr>
          <a:xfrm>
            <a:off x="1463040" y="3187337"/>
            <a:ext cx="9052559" cy="1567543"/>
          </a:xfrm>
        </p:spPr>
      </p:pic>
    </p:spTree>
    <p:extLst>
      <p:ext uri="{BB962C8B-B14F-4D97-AF65-F5344CB8AC3E}">
        <p14:creationId xmlns:p14="http://schemas.microsoft.com/office/powerpoint/2010/main" val="348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133" y="426593"/>
            <a:ext cx="9404723" cy="1400530"/>
          </a:xfrm>
        </p:spPr>
        <p:txBody>
          <a:bodyPr/>
          <a:lstStyle/>
          <a:p>
            <a:pPr algn="ctr"/>
            <a:r>
              <a:rPr lang="en-IN" sz="5400" dirty="0" smtClean="0">
                <a:latin typeface="Algerian" panose="04020705040A02060702" pitchFamily="82" charset="0"/>
              </a:rPr>
              <a:t>Project Guidance</a:t>
            </a:r>
            <a:br>
              <a:rPr lang="en-IN" sz="5400" dirty="0" smtClean="0">
                <a:latin typeface="Algerian" panose="04020705040A02060702" pitchFamily="82" charset="0"/>
              </a:rPr>
            </a:br>
            <a:r>
              <a:rPr lang="en-IN" sz="5400" dirty="0" smtClean="0">
                <a:latin typeface="Algerian" panose="04020705040A02060702" pitchFamily="82" charset="0"/>
              </a:rPr>
              <a:t> by</a:t>
            </a:r>
            <a:r>
              <a:rPr lang="en-IN" sz="5400" dirty="0" smtClean="0">
                <a:latin typeface="Wide Latin" panose="020A0A07050505020404" pitchFamily="18" charset="0"/>
              </a:rPr>
              <a:t/>
            </a:r>
            <a:br>
              <a:rPr lang="en-IN" sz="5400" dirty="0" smtClean="0">
                <a:latin typeface="Wide Latin" panose="020A0A07050505020404" pitchFamily="18" charset="0"/>
              </a:rPr>
            </a:br>
            <a:r>
              <a:rPr lang="en-IN" sz="5400" dirty="0" smtClean="0">
                <a:latin typeface="Algerian" panose="04020705040A02060702" pitchFamily="82" charset="0"/>
              </a:rPr>
              <a:t>Manish Sharma sir</a:t>
            </a:r>
            <a:br>
              <a:rPr lang="en-IN" sz="5400" dirty="0" smtClean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/>
            </a:r>
            <a:br>
              <a:rPr lang="en-IN" sz="5400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/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sz="4800" dirty="0">
                <a:latin typeface="Stencil" panose="040409050D0802020404" pitchFamily="82" charset="0"/>
              </a:rPr>
              <a:t>created and presented </a:t>
            </a:r>
            <a:r>
              <a:rPr lang="en-IN" sz="4800" dirty="0" smtClean="0">
                <a:latin typeface="Stencil" panose="040409050D0802020404" pitchFamily="82" charset="0"/>
              </a:rPr>
              <a:t/>
            </a:r>
            <a:br>
              <a:rPr lang="en-IN" sz="4800" dirty="0" smtClean="0">
                <a:latin typeface="Stencil" panose="040409050D0802020404" pitchFamily="82" charset="0"/>
              </a:rPr>
            </a:br>
            <a:r>
              <a:rPr lang="en-IN" sz="4800" dirty="0" smtClean="0">
                <a:latin typeface="Stencil" panose="040409050D0802020404" pitchFamily="82" charset="0"/>
              </a:rPr>
              <a:t>by</a:t>
            </a:r>
            <a:br>
              <a:rPr lang="en-IN" sz="4800" dirty="0" smtClean="0">
                <a:latin typeface="Stencil" panose="040409050D0802020404" pitchFamily="82" charset="0"/>
              </a:rPr>
            </a:br>
            <a:r>
              <a:rPr lang="en-IN" sz="4800" dirty="0" err="1" smtClean="0">
                <a:latin typeface="Stencil" panose="040409050D0802020404" pitchFamily="82" charset="0"/>
              </a:rPr>
              <a:t>Laxmikant</a:t>
            </a:r>
            <a:r>
              <a:rPr lang="en-IN" sz="4800" dirty="0" smtClean="0">
                <a:latin typeface="Stencil" panose="040409050D0802020404" pitchFamily="82" charset="0"/>
              </a:rPr>
              <a:t> </a:t>
            </a:r>
            <a:r>
              <a:rPr lang="en-IN" sz="4800" dirty="0" err="1" smtClean="0">
                <a:latin typeface="Stencil" panose="040409050D0802020404" pitchFamily="82" charset="0"/>
              </a:rPr>
              <a:t>patil</a:t>
            </a:r>
            <a:r>
              <a:rPr lang="en-IN" sz="4800" dirty="0" smtClean="0">
                <a:latin typeface="Wide Latin" panose="020A0A07050505020404" pitchFamily="18" charset="0"/>
              </a:rPr>
              <a:t/>
            </a:r>
            <a:br>
              <a:rPr lang="en-IN" sz="4800" dirty="0" smtClean="0">
                <a:latin typeface="Wide Latin" panose="020A0A07050505020404" pitchFamily="18" charset="0"/>
              </a:rPr>
            </a:br>
            <a:endParaRPr lang="en-IN" sz="4800" dirty="0">
              <a:latin typeface="Wide Latin" panose="020A0A070505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254" y="2662519"/>
            <a:ext cx="8946541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7200" dirty="0" smtClean="0">
                <a:latin typeface="Engravers MT" panose="02090707080505020304" pitchFamily="18" charset="0"/>
              </a:rPr>
              <a:t>Thank you</a:t>
            </a:r>
            <a:endParaRPr lang="en-IN" sz="7200" dirty="0">
              <a:latin typeface="Engravers MT" panose="0209070708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441" y="0"/>
            <a:ext cx="8830491" cy="553122"/>
          </a:xfrm>
        </p:spPr>
        <p:txBody>
          <a:bodyPr/>
          <a:lstStyle/>
          <a:p>
            <a:r>
              <a:rPr lang="en-IN" dirty="0" smtClean="0">
                <a:solidFill>
                  <a:schemeClr val="accent2"/>
                </a:solidFill>
                <a:latin typeface="High Tower Text" panose="02040502050506030303" pitchFamily="18" charset="0"/>
              </a:rPr>
              <a:t>Importing </a:t>
            </a:r>
            <a:r>
              <a:rPr lang="en-IN" dirty="0">
                <a:solidFill>
                  <a:schemeClr val="tx1"/>
                </a:solidFill>
                <a:latin typeface="High Tower Text" panose="02040502050506030303" pitchFamily="18" charset="0"/>
              </a:rPr>
              <a:t> </a:t>
            </a:r>
            <a:r>
              <a:rPr lang="en-IN" dirty="0" smtClean="0">
                <a:solidFill>
                  <a:schemeClr val="tx1"/>
                </a:solidFill>
                <a:latin typeface="High Tower Text" panose="02040502050506030303" pitchFamily="18" charset="0"/>
              </a:rPr>
              <a:t>Libraries</a:t>
            </a:r>
            <a:endParaRPr lang="en-IN" dirty="0">
              <a:solidFill>
                <a:schemeClr val="tx1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39385" r="34408" b="23076"/>
          <a:stretch/>
        </p:blipFill>
        <p:spPr>
          <a:xfrm>
            <a:off x="4990011" y="15318"/>
            <a:ext cx="5355772" cy="256199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2325189"/>
            <a:ext cx="5138057" cy="45328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857" y="2857640"/>
            <a:ext cx="6096000" cy="55707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High Tower Text" panose="02040502050506030303" pitchFamily="18" charset="0"/>
              </a:rPr>
              <a:t>NumPy</a:t>
            </a:r>
            <a:r>
              <a:rPr lang="en-US" sz="2000" b="1" dirty="0">
                <a:solidFill>
                  <a:schemeClr val="accent2"/>
                </a:solidFill>
                <a:latin typeface="High Tower Text" panose="02040502050506030303" pitchFamily="18" charset="0"/>
              </a:rPr>
              <a:t> </a:t>
            </a:r>
            <a:r>
              <a:rPr lang="en-US" sz="2000" b="1" dirty="0">
                <a:latin typeface="High Tower Text" panose="02040502050506030303" pitchFamily="18" charset="0"/>
              </a:rPr>
              <a:t>is a Python library used for working with </a:t>
            </a:r>
            <a:r>
              <a:rPr lang="en-US" sz="2000" b="1" dirty="0" smtClean="0">
                <a:latin typeface="High Tower Text" panose="02040502050506030303" pitchFamily="18" charset="0"/>
              </a:rPr>
              <a:t>arrays.</a:t>
            </a:r>
          </a:p>
          <a:p>
            <a:endParaRPr lang="en-US" sz="2000" b="1" dirty="0" smtClean="0">
              <a:latin typeface="High Tower Text" panose="02040502050506030303" pitchFamily="18" charset="0"/>
            </a:endParaRPr>
          </a:p>
          <a:p>
            <a:r>
              <a:rPr lang="en-US" sz="2000" b="1" dirty="0" err="1">
                <a:solidFill>
                  <a:schemeClr val="accent2"/>
                </a:solidFill>
                <a:latin typeface="High Tower Text" panose="02040502050506030303" pitchFamily="18" charset="0"/>
              </a:rPr>
              <a:t>Matplotlib</a:t>
            </a:r>
            <a:r>
              <a:rPr lang="en-US" sz="2000" b="1" dirty="0">
                <a:solidFill>
                  <a:schemeClr val="accent2"/>
                </a:solidFill>
                <a:latin typeface="High Tower Text" panose="02040502050506030303" pitchFamily="18" charset="0"/>
              </a:rPr>
              <a:t> </a:t>
            </a:r>
            <a:r>
              <a:rPr lang="en-US" sz="2000" b="1" dirty="0">
                <a:latin typeface="High Tower Text" panose="02040502050506030303" pitchFamily="18" charset="0"/>
              </a:rPr>
              <a:t>is a comprehensive library for creating static, animated, and interactive </a:t>
            </a:r>
            <a:r>
              <a:rPr lang="en-US" sz="2000" b="1" dirty="0" smtClean="0">
                <a:latin typeface="High Tower Text" panose="02040502050506030303" pitchFamily="18" charset="0"/>
              </a:rPr>
              <a:t>visualization.</a:t>
            </a:r>
          </a:p>
          <a:p>
            <a:endParaRPr lang="en-US" sz="2000" b="1" dirty="0" smtClean="0">
              <a:latin typeface="High Tower Text" panose="02040502050506030303" pitchFamily="18" charset="0"/>
            </a:endParaRPr>
          </a:p>
          <a:p>
            <a:r>
              <a:rPr lang="en-US" sz="2000" b="1" dirty="0" err="1">
                <a:solidFill>
                  <a:schemeClr val="accent2"/>
                </a:solidFill>
                <a:latin typeface="High Tower Text" panose="02040502050506030303" pitchFamily="18" charset="0"/>
              </a:rPr>
              <a:t>Seaborn</a:t>
            </a:r>
            <a:r>
              <a:rPr lang="en-US" sz="2000" b="1" dirty="0">
                <a:solidFill>
                  <a:schemeClr val="accent2"/>
                </a:solidFill>
                <a:latin typeface="High Tower Text" panose="02040502050506030303" pitchFamily="18" charset="0"/>
              </a:rPr>
              <a:t> </a:t>
            </a:r>
            <a:r>
              <a:rPr lang="en-US" sz="2000" b="1" dirty="0">
                <a:latin typeface="High Tower Text" panose="02040502050506030303" pitchFamily="18" charset="0"/>
              </a:rPr>
              <a:t>is a Python data visualization library based on </a:t>
            </a:r>
            <a:r>
              <a:rPr lang="en-US" sz="2000" b="1" dirty="0" err="1" smtClean="0">
                <a:latin typeface="High Tower Text" panose="02040502050506030303" pitchFamily="18" charset="0"/>
              </a:rPr>
              <a:t>matplotlib</a:t>
            </a:r>
            <a:r>
              <a:rPr lang="en-US" sz="2000" b="1" dirty="0" smtClean="0">
                <a:latin typeface="High Tower Text" panose="02040502050506030303" pitchFamily="18" charset="0"/>
              </a:rPr>
              <a:t>.</a:t>
            </a:r>
          </a:p>
          <a:p>
            <a:endParaRPr lang="en-US" sz="2000" b="1" dirty="0" smtClean="0">
              <a:latin typeface="High Tower Text" panose="02040502050506030303" pitchFamily="18" charset="0"/>
            </a:endParaRPr>
          </a:p>
          <a:p>
            <a:r>
              <a:rPr lang="en-US" sz="2000" b="1" dirty="0">
                <a:latin typeface="High Tower Text" panose="02040502050506030303" pitchFamily="18" charset="0"/>
              </a:rPr>
              <a:t> </a:t>
            </a:r>
            <a:r>
              <a:rPr lang="en-US" sz="2000" b="1" dirty="0" err="1">
                <a:solidFill>
                  <a:schemeClr val="accent2"/>
                </a:solidFill>
                <a:latin typeface="High Tower Text" panose="02040502050506030303" pitchFamily="18" charset="0"/>
              </a:rPr>
              <a:t>Sklearn</a:t>
            </a:r>
            <a:r>
              <a:rPr lang="en-US" sz="2000" b="1" dirty="0">
                <a:solidFill>
                  <a:schemeClr val="accent2"/>
                </a:solidFill>
                <a:latin typeface="High Tower Text" panose="02040502050506030303" pitchFamily="18" charset="0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High Tower Text" panose="02040502050506030303" pitchFamily="18" charset="0"/>
              </a:rPr>
              <a:t> </a:t>
            </a:r>
            <a:r>
              <a:rPr lang="en-US" sz="2000" b="1" dirty="0" smtClean="0">
                <a:latin typeface="High Tower Text" panose="02040502050506030303" pitchFamily="18" charset="0"/>
              </a:rPr>
              <a:t>package </a:t>
            </a:r>
            <a:r>
              <a:rPr lang="en-US" sz="2000" b="1" dirty="0">
                <a:latin typeface="High Tower Text" panose="02040502050506030303" pitchFamily="18" charset="0"/>
              </a:rPr>
              <a:t>provides the functions for data mining and machine learning algorithms for data </a:t>
            </a:r>
            <a:r>
              <a:rPr lang="en-US" sz="2000" b="1" dirty="0" smtClean="0">
                <a:latin typeface="High Tower Text" panose="02040502050506030303" pitchFamily="18" charset="0"/>
              </a:rPr>
              <a:t>analysis.</a:t>
            </a:r>
          </a:p>
          <a:p>
            <a:endParaRPr lang="en-US" sz="2000" b="1" dirty="0" smtClean="0">
              <a:latin typeface="High Tower Text" panose="02040502050506030303" pitchFamily="18" charset="0"/>
            </a:endParaRPr>
          </a:p>
          <a:p>
            <a:r>
              <a:rPr lang="en-US" sz="2000" b="1" dirty="0">
                <a:latin typeface="High Tower Text" panose="02040502050506030303" pitchFamily="18" charset="0"/>
              </a:rPr>
              <a:t>Pandas is defined as an open-source library that provides high-performance data manipulation in Python. </a:t>
            </a:r>
            <a:endParaRPr lang="en-US" sz="2000" b="1" dirty="0" smtClean="0">
              <a:latin typeface="High Tower Text" panose="02040502050506030303" pitchFamily="18" charset="0"/>
            </a:endParaRPr>
          </a:p>
          <a:p>
            <a:endParaRPr lang="en-US" b="1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0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325" y="1025056"/>
            <a:ext cx="9404723" cy="1718143"/>
          </a:xfrm>
        </p:spPr>
        <p:txBody>
          <a:bodyPr/>
          <a:lstStyle/>
          <a:p>
            <a:r>
              <a:rPr lang="en-US" sz="3200" dirty="0">
                <a:latin typeface="Bahnschrift Condensed" panose="020B0502040204020203" pitchFamily="34" charset="0"/>
              </a:rPr>
              <a:t>Using the </a:t>
            </a:r>
            <a:r>
              <a:rPr lang="en-US" sz="3200" dirty="0" err="1">
                <a:latin typeface="Bahnschrift Condensed" panose="020B0502040204020203" pitchFamily="34" charset="0"/>
              </a:rPr>
              <a:t>read_csv</a:t>
            </a:r>
            <a:r>
              <a:rPr lang="en-US" sz="3200" dirty="0">
                <a:latin typeface="Bahnschrift Condensed" panose="020B0502040204020203" pitchFamily="34" charset="0"/>
              </a:rPr>
              <a:t>() function from the </a:t>
            </a:r>
            <a:r>
              <a:rPr lang="en-US" sz="3200" b="1" dirty="0">
                <a:latin typeface="Bahnschrift Condensed" panose="020B0502040204020203" pitchFamily="34" charset="0"/>
              </a:rPr>
              <a:t>pandas</a:t>
            </a:r>
            <a:r>
              <a:rPr lang="en-US" sz="3200" dirty="0">
                <a:latin typeface="Bahnschrift Condensed" panose="020B0502040204020203" pitchFamily="34" charset="0"/>
              </a:rPr>
              <a:t> package, you can </a:t>
            </a:r>
            <a:r>
              <a:rPr lang="en-US" sz="3200" b="1" dirty="0">
                <a:latin typeface="Bahnschrift Condensed" panose="020B0502040204020203" pitchFamily="34" charset="0"/>
              </a:rPr>
              <a:t>import</a:t>
            </a:r>
            <a:r>
              <a:rPr lang="en-US" sz="3200" dirty="0">
                <a:latin typeface="Bahnschrift Condensed" panose="020B0502040204020203" pitchFamily="34" charset="0"/>
              </a:rPr>
              <a:t> tabular data from CSV files into </a:t>
            </a:r>
            <a:r>
              <a:rPr lang="en-US" sz="3200" b="1" dirty="0">
                <a:latin typeface="Bahnschrift Condensed" panose="020B0502040204020203" pitchFamily="34" charset="0"/>
              </a:rPr>
              <a:t>pandas </a:t>
            </a:r>
            <a:r>
              <a:rPr lang="en-US" sz="3200" b="1" dirty="0" err="1">
                <a:latin typeface="Bahnschrift Condensed" panose="020B0502040204020203" pitchFamily="34" charset="0"/>
              </a:rPr>
              <a:t>dataframe</a:t>
            </a:r>
            <a:endParaRPr lang="en-IN" sz="3200" dirty="0">
              <a:latin typeface="Bahnschrift Condensed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27667" r="14979" b="13180"/>
          <a:stretch/>
        </p:blipFill>
        <p:spPr>
          <a:xfrm>
            <a:off x="2769325" y="2429692"/>
            <a:ext cx="9422675" cy="44283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17" y="799261"/>
            <a:ext cx="2863042" cy="1789612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1743865" y="626214"/>
            <a:ext cx="3304903" cy="50003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(Comma </a:t>
            </a:r>
            <a:r>
              <a:rPr lang="en-IN" sz="1600" dirty="0" smtClean="0"/>
              <a:t>Separated </a:t>
            </a:r>
            <a:r>
              <a:rPr lang="en-IN" sz="1600" dirty="0"/>
              <a:t>Values</a:t>
            </a:r>
            <a:r>
              <a:rPr lang="en-IN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3605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532" y="452717"/>
            <a:ext cx="9763451" cy="1400530"/>
          </a:xfrm>
        </p:spPr>
        <p:txBody>
          <a:bodyPr/>
          <a:lstStyle/>
          <a:p>
            <a:r>
              <a:rPr lang="en-US" sz="2000" dirty="0">
                <a:latin typeface="Arial Rounded MT Bold" panose="020F0704030504030204" pitchFamily="34" charset="0"/>
              </a:rPr>
              <a:t>Remove rows or columns by </a:t>
            </a:r>
            <a:r>
              <a:rPr lang="en-US" sz="2000" dirty="0" smtClean="0">
                <a:latin typeface="Arial Rounded MT Bold" panose="020F0704030504030204" pitchFamily="34" charset="0"/>
              </a:rPr>
              <a:t>specifying </a:t>
            </a:r>
            <a:r>
              <a:rPr lang="en-US" sz="2000" dirty="0">
                <a:latin typeface="Arial Rounded MT Bold" panose="020F0704030504030204" pitchFamily="34" charset="0"/>
              </a:rPr>
              <a:t>label names and corresponding </a:t>
            </a:r>
            <a:r>
              <a:rPr lang="en-US" sz="2000" dirty="0" smtClean="0">
                <a:latin typeface="Arial Rounded MT Bold" panose="020F0704030504030204" pitchFamily="34" charset="0"/>
              </a:rPr>
              <a:t>axis</a:t>
            </a:r>
            <a:br>
              <a:rPr lang="en-US" sz="2000" dirty="0" smtClean="0">
                <a:latin typeface="Arial Rounded MT Bold" panose="020F0704030504030204" pitchFamily="34" charset="0"/>
              </a:rPr>
            </a:br>
            <a:r>
              <a:rPr lang="en-US" sz="2000" dirty="0">
                <a:latin typeface="Arial Rounded MT Bold" panose="020F0704030504030204" pitchFamily="34" charset="0"/>
              </a:rPr>
              <a:t/>
            </a:r>
            <a:br>
              <a:rPr lang="en-US" sz="2000" dirty="0">
                <a:latin typeface="Arial Rounded MT Bold" panose="020F0704030504030204" pitchFamily="34" charset="0"/>
              </a:rPr>
            </a:br>
            <a:r>
              <a:rPr lang="en-US" sz="2000" dirty="0">
                <a:latin typeface="Arial Rounded MT Bold" panose="020F0704030504030204" pitchFamily="34" charset="0"/>
              </a:rPr>
              <a:t>Return the first n rows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28912" r="15505" b="11935"/>
          <a:stretch/>
        </p:blipFill>
        <p:spPr>
          <a:xfrm>
            <a:off x="1162595" y="1711235"/>
            <a:ext cx="9287690" cy="4624250"/>
          </a:xfrm>
        </p:spPr>
      </p:pic>
    </p:spTree>
    <p:extLst>
      <p:ext uri="{BB962C8B-B14F-4D97-AF65-F5344CB8AC3E}">
        <p14:creationId xmlns:p14="http://schemas.microsoft.com/office/powerpoint/2010/main" val="16939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848" y="2690950"/>
            <a:ext cx="4885508" cy="1905500"/>
          </a:xfrm>
        </p:spPr>
        <p:txBody>
          <a:bodyPr/>
          <a:lstStyle/>
          <a:p>
            <a:r>
              <a:rPr lang="en-US" sz="2800" dirty="0" err="1">
                <a:latin typeface="Bodoni MT" panose="02070603080606020203" pitchFamily="18" charset="0"/>
              </a:rPr>
              <a:t>DataFrame</a:t>
            </a:r>
            <a:r>
              <a:rPr lang="en-US" sz="2800" dirty="0">
                <a:latin typeface="Bodoni MT" panose="02070603080606020203" pitchFamily="18" charset="0"/>
              </a:rPr>
              <a:t> is made up of </a:t>
            </a:r>
            <a:r>
              <a:rPr lang="en-US" sz="2800" dirty="0" smtClean="0">
                <a:latin typeface="Bodoni MT" panose="02070603080606020203" pitchFamily="18" charset="0"/>
              </a:rPr>
              <a:t>9648 </a:t>
            </a:r>
            <a:r>
              <a:rPr lang="en-US" sz="2800" dirty="0">
                <a:latin typeface="Bodoni MT" panose="02070603080606020203" pitchFamily="18" charset="0"/>
              </a:rPr>
              <a:t>rows and </a:t>
            </a:r>
            <a:r>
              <a:rPr lang="en-US" sz="2800" dirty="0" smtClean="0">
                <a:latin typeface="Bodoni MT" panose="02070603080606020203" pitchFamily="18" charset="0"/>
              </a:rPr>
              <a:t>13 </a:t>
            </a:r>
            <a:r>
              <a:rPr lang="en-US" sz="2800" dirty="0">
                <a:latin typeface="Bodoni MT" panose="02070603080606020203" pitchFamily="18" charset="0"/>
              </a:rPr>
              <a:t>columns of </a:t>
            </a:r>
            <a:r>
              <a:rPr lang="en-US" sz="2800" dirty="0" smtClean="0">
                <a:latin typeface="Bodoni MT" panose="02070603080606020203" pitchFamily="18" charset="0"/>
              </a:rPr>
              <a:t>data.</a:t>
            </a:r>
            <a:br>
              <a:rPr lang="en-US" sz="2800" dirty="0" smtClean="0">
                <a:latin typeface="Bodoni MT" panose="02070603080606020203" pitchFamily="18" charset="0"/>
              </a:rPr>
            </a:br>
            <a:r>
              <a:rPr lang="en-US" sz="2800" dirty="0">
                <a:latin typeface="Bodoni MT" panose="02070603080606020203" pitchFamily="18" charset="0"/>
              </a:rPr>
              <a:t/>
            </a:r>
            <a:br>
              <a:rPr lang="en-US" sz="2800" dirty="0">
                <a:latin typeface="Bodoni MT" panose="02070603080606020203" pitchFamily="18" charset="0"/>
              </a:rPr>
            </a:br>
            <a:r>
              <a:rPr lang="en-US" sz="2800" dirty="0">
                <a:latin typeface="Bodoni MT" panose="02070603080606020203" pitchFamily="18" charset="0"/>
              </a:rPr>
              <a:t>The info() method prints information about the </a:t>
            </a:r>
            <a:r>
              <a:rPr lang="en-US" sz="2800" dirty="0" err="1">
                <a:latin typeface="Bodoni MT" panose="02070603080606020203" pitchFamily="18" charset="0"/>
              </a:rPr>
              <a:t>DataFrame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9" t="24242" r="47538" b="5396"/>
          <a:stretch/>
        </p:blipFill>
        <p:spPr>
          <a:xfrm>
            <a:off x="0" y="1358537"/>
            <a:ext cx="6838906" cy="5630092"/>
          </a:xfrm>
        </p:spPr>
      </p:pic>
      <p:sp>
        <p:nvSpPr>
          <p:cNvPr id="3" name="Rectangle 2"/>
          <p:cNvSpPr/>
          <p:nvPr/>
        </p:nvSpPr>
        <p:spPr>
          <a:xfrm>
            <a:off x="1345474" y="250525"/>
            <a:ext cx="92746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</a:rPr>
              <a:t> </a:t>
            </a:r>
            <a:r>
              <a:rPr lang="en-US" sz="4000" b="1" dirty="0">
                <a:latin typeface="Bodoni MT" panose="02070603080606020203" pitchFamily="18" charset="0"/>
              </a:rPr>
              <a:t>Exploratory Data Analysis</a:t>
            </a:r>
            <a:r>
              <a:rPr lang="en-US" sz="4000" dirty="0">
                <a:latin typeface="Bodoni MT" panose="02070603080606020203" pitchFamily="18" charset="0"/>
              </a:rPr>
              <a:t> (</a:t>
            </a:r>
            <a:r>
              <a:rPr lang="en-US" sz="4000" b="1" dirty="0">
                <a:latin typeface="Bodoni MT" panose="02070603080606020203" pitchFamily="18" charset="0"/>
              </a:rPr>
              <a:t>EDA</a:t>
            </a:r>
            <a:r>
              <a:rPr lang="en-US" sz="4000" dirty="0" smtClean="0">
                <a:latin typeface="Bodoni MT" panose="02070603080606020203" pitchFamily="18" charset="0"/>
              </a:rPr>
              <a:t>)</a:t>
            </a:r>
          </a:p>
          <a:p>
            <a:pPr algn="ctr"/>
            <a:r>
              <a:rPr lang="en-US" sz="1600" dirty="0" smtClean="0">
                <a:latin typeface="Bodoni MT" panose="02070603080606020203" pitchFamily="18" charset="0"/>
              </a:rPr>
              <a:t> </a:t>
            </a:r>
            <a:r>
              <a:rPr lang="en-US" sz="1600" dirty="0">
                <a:latin typeface="arial" panose="020B0604020202020204" pitchFamily="34" charset="0"/>
              </a:rPr>
              <a:t>is an approach to analyze the data using visual techniques</a:t>
            </a:r>
            <a:r>
              <a:rPr lang="en-US" sz="2400" dirty="0">
                <a:latin typeface="arial" panose="020B0604020202020204" pitchFamily="34" charset="0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754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234104"/>
            <a:ext cx="6002382" cy="2910965"/>
          </a:xfrm>
        </p:spPr>
        <p:txBody>
          <a:bodyPr/>
          <a:lstStyle/>
          <a:p>
            <a:r>
              <a:rPr lang="en-US" sz="2400" b="1" dirty="0" err="1">
                <a:latin typeface="Bodoni MT" panose="02070603080606020203" pitchFamily="18" charset="0"/>
              </a:rPr>
              <a:t>isnull</a:t>
            </a:r>
            <a:r>
              <a:rPr lang="en-US" sz="2400" b="1" dirty="0">
                <a:latin typeface="Bodoni MT" panose="02070603080606020203" pitchFamily="18" charset="0"/>
              </a:rPr>
              <a:t>()</a:t>
            </a:r>
            <a:r>
              <a:rPr lang="en-US" sz="2400" dirty="0">
                <a:latin typeface="Bodoni MT" panose="02070603080606020203" pitchFamily="18" charset="0"/>
              </a:rPr>
              <a:t>.</a:t>
            </a:r>
            <a:r>
              <a:rPr lang="en-US" sz="2400" b="1" dirty="0">
                <a:latin typeface="Bodoni MT" panose="02070603080606020203" pitchFamily="18" charset="0"/>
              </a:rPr>
              <a:t>sum</a:t>
            </a:r>
            <a:r>
              <a:rPr lang="en-US" sz="2400" b="1" dirty="0" smtClean="0">
                <a:latin typeface="Bodoni MT" panose="02070603080606020203" pitchFamily="18" charset="0"/>
              </a:rPr>
              <a:t>()</a:t>
            </a:r>
            <a:r>
              <a:rPr lang="en-US" sz="2400" dirty="0" smtClean="0">
                <a:latin typeface="Bodoni MT" panose="02070603080606020203" pitchFamily="18" charset="0"/>
              </a:rPr>
              <a:t>returns </a:t>
            </a:r>
            <a:r>
              <a:rPr lang="en-US" sz="2400" dirty="0">
                <a:latin typeface="Bodoni MT" panose="02070603080606020203" pitchFamily="18" charset="0"/>
              </a:rPr>
              <a:t>the number of missing values in the dataset</a:t>
            </a:r>
            <a:r>
              <a:rPr lang="en-US" sz="2400" dirty="0" smtClean="0">
                <a:latin typeface="Bodoni MT" panose="02070603080606020203" pitchFamily="18" charset="0"/>
              </a:rPr>
              <a:t>.</a:t>
            </a:r>
            <a:br>
              <a:rPr lang="en-US" sz="2400" dirty="0" smtClean="0">
                <a:latin typeface="Bodoni MT" panose="02070603080606020203" pitchFamily="18" charset="0"/>
              </a:rPr>
            </a:br>
            <a:r>
              <a:rPr lang="en-US" sz="2400" dirty="0">
                <a:latin typeface="Bodoni MT" panose="02070603080606020203" pitchFamily="18" charset="0"/>
              </a:rPr>
              <a:t/>
            </a:r>
            <a:br>
              <a:rPr lang="en-US" sz="2400" dirty="0">
                <a:latin typeface="Bodoni MT" panose="02070603080606020203" pitchFamily="18" charset="0"/>
              </a:rPr>
            </a:br>
            <a:r>
              <a:rPr lang="en-US" sz="2400" dirty="0" smtClean="0">
                <a:latin typeface="Bodoni MT" panose="02070603080606020203" pitchFamily="18" charset="0"/>
              </a:rPr>
              <a:t/>
            </a:r>
            <a:br>
              <a:rPr lang="en-US" sz="2400" dirty="0" smtClean="0">
                <a:latin typeface="Bodoni MT" panose="02070603080606020203" pitchFamily="18" charset="0"/>
              </a:rPr>
            </a:br>
            <a:r>
              <a:rPr lang="en-US" sz="2400" dirty="0">
                <a:latin typeface="Bodoni MT" panose="02070603080606020203" pitchFamily="18" charset="0"/>
              </a:rPr>
              <a:t/>
            </a:r>
            <a:br>
              <a:rPr lang="en-US" sz="2400" dirty="0">
                <a:latin typeface="Bodoni MT" panose="02070603080606020203" pitchFamily="18" charset="0"/>
              </a:rPr>
            </a:br>
            <a:r>
              <a:rPr lang="en-US" sz="2400" dirty="0" smtClean="0">
                <a:latin typeface="Bodoni MT" panose="02070603080606020203" pitchFamily="18" charset="0"/>
              </a:rPr>
              <a:t/>
            </a:r>
            <a:br>
              <a:rPr lang="en-US" sz="2400" dirty="0" smtClean="0">
                <a:latin typeface="Bodoni MT" panose="02070603080606020203" pitchFamily="18" charset="0"/>
              </a:rPr>
            </a:br>
            <a:r>
              <a:rPr lang="en-US" sz="2400" dirty="0">
                <a:latin typeface="Bodoni MT" panose="02070603080606020203" pitchFamily="18" charset="0"/>
              </a:rPr>
              <a:t/>
            </a:r>
            <a:br>
              <a:rPr lang="en-US" sz="2400" dirty="0">
                <a:latin typeface="Bodoni MT" panose="02070603080606020203" pitchFamily="18" charset="0"/>
              </a:rPr>
            </a:br>
            <a:r>
              <a:rPr lang="en-US" sz="2400" dirty="0" smtClean="0">
                <a:latin typeface="Bodoni MT" panose="02070603080606020203" pitchFamily="18" charset="0"/>
              </a:rPr>
              <a:t/>
            </a:r>
            <a:br>
              <a:rPr lang="en-US" sz="2400" dirty="0" smtClean="0">
                <a:latin typeface="Bodoni MT" panose="02070603080606020203" pitchFamily="18" charset="0"/>
              </a:rPr>
            </a:br>
            <a:r>
              <a:rPr lang="en-US" sz="2400" dirty="0">
                <a:latin typeface="Bodoni MT" panose="02070603080606020203" pitchFamily="18" charset="0"/>
              </a:rPr>
              <a:t/>
            </a:r>
            <a:br>
              <a:rPr lang="en-US" sz="2400" dirty="0">
                <a:latin typeface="Bodoni MT" panose="02070603080606020203" pitchFamily="18" charset="0"/>
              </a:rPr>
            </a:br>
            <a:r>
              <a:rPr lang="en-US" sz="2400" b="1" dirty="0" smtClean="0">
                <a:latin typeface="Bodoni MT" panose="02070603080606020203" pitchFamily="18" charset="0"/>
              </a:rPr>
              <a:t>calculating </a:t>
            </a:r>
            <a:r>
              <a:rPr lang="en-US" sz="2400" b="1" dirty="0">
                <a:latin typeface="Bodoni MT" panose="02070603080606020203" pitchFamily="18" charset="0"/>
              </a:rPr>
              <a:t>some statistical data like percentile, mean and </a:t>
            </a:r>
            <a:r>
              <a:rPr lang="en-US" sz="2400" b="1" dirty="0" err="1">
                <a:latin typeface="Bodoni MT" panose="02070603080606020203" pitchFamily="18" charset="0"/>
              </a:rPr>
              <a:t>std</a:t>
            </a:r>
            <a:r>
              <a:rPr lang="en-US" sz="2400" b="1" dirty="0">
                <a:latin typeface="Bodoni MT" panose="02070603080606020203" pitchFamily="18" charset="0"/>
              </a:rPr>
              <a:t> of the numerical values of</a:t>
            </a:r>
            <a:r>
              <a:rPr lang="en-US" sz="2400" dirty="0">
                <a:latin typeface="Bodoni MT" panose="02070603080606020203" pitchFamily="18" charset="0"/>
              </a:rPr>
              <a:t> the Series or </a:t>
            </a:r>
            <a:r>
              <a:rPr lang="en-US" sz="2400" dirty="0" err="1">
                <a:latin typeface="Bodoni MT" panose="02070603080606020203" pitchFamily="18" charset="0"/>
              </a:rPr>
              <a:t>DataFrame</a:t>
            </a:r>
            <a:r>
              <a:rPr lang="en-US" sz="2400" dirty="0">
                <a:latin typeface="Bodoni MT" panose="02070603080606020203" pitchFamily="18" charset="0"/>
              </a:rPr>
              <a:t>.</a:t>
            </a:r>
            <a:endParaRPr lang="en-IN" sz="2400" dirty="0">
              <a:latin typeface="Bodoni MT" panose="020706030806060202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5761" r="48587" b="13492"/>
          <a:stretch/>
        </p:blipFill>
        <p:spPr>
          <a:xfrm>
            <a:off x="6093822" y="67553"/>
            <a:ext cx="5904411" cy="324406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8613" r="28831" b="28191"/>
          <a:stretch/>
        </p:blipFill>
        <p:spPr>
          <a:xfrm>
            <a:off x="6133010" y="3485731"/>
            <a:ext cx="5865223" cy="3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134" y="1184238"/>
            <a:ext cx="9404723" cy="1400530"/>
          </a:xfrm>
        </p:spPr>
        <p:txBody>
          <a:bodyPr/>
          <a:lstStyle/>
          <a:p>
            <a:pPr algn="ctr"/>
            <a:r>
              <a:rPr lang="en-IN" dirty="0" smtClean="0"/>
              <a:t>Top Selling Products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40624" r="19530" b="15670"/>
          <a:stretch/>
        </p:blipFill>
        <p:spPr>
          <a:xfrm>
            <a:off x="1423851" y="2312126"/>
            <a:ext cx="9353006" cy="4402183"/>
          </a:xfrm>
        </p:spPr>
      </p:pic>
    </p:spTree>
    <p:extLst>
      <p:ext uri="{BB962C8B-B14F-4D97-AF65-F5344CB8AC3E}">
        <p14:creationId xmlns:p14="http://schemas.microsoft.com/office/powerpoint/2010/main" val="31715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9" y="1712397"/>
            <a:ext cx="4663439" cy="1400530"/>
          </a:xfrm>
        </p:spPr>
        <p:txBody>
          <a:bodyPr/>
          <a:lstStyle/>
          <a:p>
            <a:r>
              <a:rPr lang="en-US" sz="2800" dirty="0">
                <a:latin typeface="Bodoni MT" panose="02070603080606020203" pitchFamily="18" charset="0"/>
              </a:rPr>
              <a:t>The </a:t>
            </a:r>
            <a:r>
              <a:rPr lang="en-US" sz="2800" b="1" dirty="0" err="1">
                <a:latin typeface="Bodoni MT" panose="02070603080606020203" pitchFamily="18" charset="0"/>
              </a:rPr>
              <a:t>barplot</a:t>
            </a:r>
            <a:r>
              <a:rPr lang="en-US" sz="2800" dirty="0">
                <a:latin typeface="Bodoni MT" panose="02070603080606020203" pitchFamily="18" charset="0"/>
              </a:rPr>
              <a:t> function allows creating bar charts in </a:t>
            </a:r>
            <a:r>
              <a:rPr lang="en-US" sz="2800" b="1" dirty="0" err="1">
                <a:latin typeface="Bodoni MT" panose="02070603080606020203" pitchFamily="18" charset="0"/>
              </a:rPr>
              <a:t>seaborn</a:t>
            </a:r>
            <a:r>
              <a:rPr lang="en-US" sz="2800" dirty="0">
                <a:latin typeface="Bodoni MT" panose="02070603080606020203" pitchFamily="18" charset="0"/>
              </a:rPr>
              <a:t>. This function computes the mean for each categorical variable and represents it with bars</a:t>
            </a:r>
            <a:endParaRPr lang="en-IN" sz="2800" dirty="0"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25842" r="14935" b="7171"/>
          <a:stretch/>
        </p:blipFill>
        <p:spPr>
          <a:xfrm>
            <a:off x="5164183" y="2918146"/>
            <a:ext cx="6844937" cy="3788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50081" r="35634" b="12558"/>
          <a:stretch/>
        </p:blipFill>
        <p:spPr>
          <a:xfrm>
            <a:off x="5164184" y="313509"/>
            <a:ext cx="6844936" cy="2604637"/>
          </a:xfrm>
        </p:spPr>
      </p:pic>
    </p:spTree>
    <p:extLst>
      <p:ext uri="{BB962C8B-B14F-4D97-AF65-F5344CB8AC3E}">
        <p14:creationId xmlns:p14="http://schemas.microsoft.com/office/powerpoint/2010/main" val="16259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445</TotalTime>
  <Words>142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Algerian</vt:lpstr>
      <vt:lpstr>Arial</vt:lpstr>
      <vt:lpstr>Arial</vt:lpstr>
      <vt:lpstr>Arial Black</vt:lpstr>
      <vt:lpstr>Arial Rounded MT Bold</vt:lpstr>
      <vt:lpstr>Bahnschrift Condensed</vt:lpstr>
      <vt:lpstr>Bernard MT Condensed</vt:lpstr>
      <vt:lpstr>Bodoni MT</vt:lpstr>
      <vt:lpstr>Calibri Light</vt:lpstr>
      <vt:lpstr>Century Gothic</vt:lpstr>
      <vt:lpstr>Engravers MT</vt:lpstr>
      <vt:lpstr>High Tower Text</vt:lpstr>
      <vt:lpstr>Rockwell</vt:lpstr>
      <vt:lpstr>Stencil</vt:lpstr>
      <vt:lpstr>Wide Latin</vt:lpstr>
      <vt:lpstr>Wingdings 3</vt:lpstr>
      <vt:lpstr>Ion</vt:lpstr>
      <vt:lpstr>Data Analyst  Project</vt:lpstr>
      <vt:lpstr>Dataset = </vt:lpstr>
      <vt:lpstr>Importing  Libraries</vt:lpstr>
      <vt:lpstr>Using the read_csv() function from the pandas package, you can import tabular data from CSV files into pandas dataframe</vt:lpstr>
      <vt:lpstr>Remove rows or columns by specifying label names and corresponding axis  Return the first n rows</vt:lpstr>
      <vt:lpstr>DataFrame is made up of 9648 rows and 13 columns of data.  The info() method prints information about the DataFrame</vt:lpstr>
      <vt:lpstr>isnull().sum()returns the number of missing values in the dataset.        calculating some statistical data like percentile, mean and std of the numerical values of the Series or DataFrame.</vt:lpstr>
      <vt:lpstr>Top Selling Products</vt:lpstr>
      <vt:lpstr>The barplot function allows creating bar charts in seaborn. This function computes the mean for each categorical variable and represents it with bars</vt:lpstr>
      <vt:lpstr>Top Grossing Cities</vt:lpstr>
      <vt:lpstr>A Pie Chart can only display one series of data. Pie charts show the size of items (called wedge) in one data series, proportional to the sum of the items.</vt:lpstr>
      <vt:lpstr>Top Retailers</vt:lpstr>
      <vt:lpstr>Bar Chart of Top Retailers</vt:lpstr>
      <vt:lpstr>A heatmap is a data visualization technique that uses color to show how a value of interest changes depending on the values of two other variables.</vt:lpstr>
      <vt:lpstr>Seaborn.lmplot() method is used to plot data and draw regression model fits across grids where multiple plots can be plotted.</vt:lpstr>
      <vt:lpstr>  ML is a type of artificial intelligence that extract patterns out of raw data by using an algorithm or method.</vt:lpstr>
      <vt:lpstr>Train/Test is a method to measure the accuracy of your model.</vt:lpstr>
      <vt:lpstr>Random forest is a Supervised Machine Learning Algorithm that is used widely in Classification and Regression problems</vt:lpstr>
      <vt:lpstr>Decision trees are constructed via an algorithmic approach that identifies ways to split a data set based on different conditions. </vt:lpstr>
      <vt:lpstr>K-nearest neighbors (KNN) is a type of supervised learning algorithm used for both regression and classification. KNN tries to predict the correct class</vt:lpstr>
      <vt:lpstr>PowerPoint Presentation</vt:lpstr>
      <vt:lpstr>Project Guidance  by Manish Sharma sir   created and presented  by Laxmikant patil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40</cp:revision>
  <dcterms:created xsi:type="dcterms:W3CDTF">2023-04-13T11:51:44Z</dcterms:created>
  <dcterms:modified xsi:type="dcterms:W3CDTF">2023-04-19T04:03:58Z</dcterms:modified>
</cp:coreProperties>
</file>